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5" r:id="rId3"/>
    <p:sldId id="257" r:id="rId4"/>
    <p:sldId id="342" r:id="rId5"/>
    <p:sldId id="286" r:id="rId6"/>
    <p:sldId id="287" r:id="rId7"/>
    <p:sldId id="288" r:id="rId8"/>
    <p:sldId id="293" r:id="rId9"/>
    <p:sldId id="295" r:id="rId10"/>
    <p:sldId id="296" r:id="rId11"/>
    <p:sldId id="297" r:id="rId12"/>
    <p:sldId id="298" r:id="rId13"/>
    <p:sldId id="299" r:id="rId14"/>
    <p:sldId id="301" r:id="rId15"/>
    <p:sldId id="300" r:id="rId16"/>
    <p:sldId id="304" r:id="rId17"/>
    <p:sldId id="305" r:id="rId18"/>
    <p:sldId id="307" r:id="rId19"/>
    <p:sldId id="344" r:id="rId20"/>
    <p:sldId id="308" r:id="rId21"/>
    <p:sldId id="341" r:id="rId22"/>
    <p:sldId id="340" r:id="rId23"/>
    <p:sldId id="309" r:id="rId24"/>
    <p:sldId id="312" r:id="rId25"/>
    <p:sldId id="317" r:id="rId26"/>
    <p:sldId id="318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30" r:id="rId36"/>
    <p:sldId id="331" r:id="rId37"/>
    <p:sldId id="332" r:id="rId38"/>
    <p:sldId id="333" r:id="rId39"/>
    <p:sldId id="334" r:id="rId40"/>
    <p:sldId id="343" r:id="rId41"/>
    <p:sldId id="260" r:id="rId42"/>
    <p:sldId id="339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Dosis" panose="020B0604020202020204" charset="0"/>
      <p:regular r:id="rId49"/>
      <p:bold r:id="rId50"/>
    </p:embeddedFont>
    <p:embeddedFont>
      <p:font typeface="Raleway" panose="020B0604020202020204" charset="0"/>
      <p:regular r:id="rId51"/>
      <p:bold r:id="rId52"/>
      <p:italic r:id="rId53"/>
      <p:boldItalic r:id="rId54"/>
    </p:embeddedFont>
    <p:embeddedFont>
      <p:font typeface="Lato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378" autoAdjust="0"/>
  </p:normalViewPr>
  <p:slideViewPr>
    <p:cSldViewPr snapToGrid="0">
      <p:cViewPr>
        <p:scale>
          <a:sx n="150" d="100"/>
          <a:sy n="150" d="100"/>
        </p:scale>
        <p:origin x="31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7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8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79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7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58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73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3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04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3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37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8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63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6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89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087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3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194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22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40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9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112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03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9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3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5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8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7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64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847-DF7B-479B-85A8-6BEDD927E99B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85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codeconventions-150003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oogle.github.io/styleguide/javaguide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getStarted/TOC.html" TargetMode="External"/><Relationship Id="rId7" Type="http://schemas.openxmlformats.org/officeDocument/2006/relationships/hyperlink" Target="https://google.github.io/styleguide/javaguid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oracle.com/technetwork/java/codeconventions-150003.pdf" TargetMode="External"/><Relationship Id="rId5" Type="http://schemas.openxmlformats.org/officeDocument/2006/relationships/hyperlink" Target="https://docs.oracle.com/javase/tutorial/java/javaOO/index.html" TargetMode="External"/><Relationship Id="rId4" Type="http://schemas.openxmlformats.org/officeDocument/2006/relationships/hyperlink" Target="https://docs.oracle.com/javase/tutorial/java/nutsandbolts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ii.com/" TargetMode="External"/><Relationship Id="rId2" Type="http://schemas.openxmlformats.org/officeDocument/2006/relationships/hyperlink" Target="https://gitlab.com/olexandr.kucher/geekhub9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7" y="1354549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Lesson 1 </a:t>
            </a:r>
            <a:r>
              <a:rPr lang="en-US"/>
              <a:t>- </a:t>
            </a:r>
            <a:r>
              <a:rPr lang="en-US" smtClean="0"/>
              <a:t>Intro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Java pros</a:t>
            </a:r>
            <a:endParaRPr lang="en-US"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Cross-platform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Secure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Powerful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Multithreaded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39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pic>
        <p:nvPicPr>
          <p:cNvPr id="4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16" y="878950"/>
            <a:ext cx="3901408" cy="3901409"/>
          </a:xfrm>
          <a:prstGeom prst="rect">
            <a:avLst/>
          </a:prstGeo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4F6121C4-9BE6-4F29-9841-74F076F9C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8650" y="2075930"/>
            <a:ext cx="7981406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8650" y="3991839"/>
            <a:ext cx="7981406" cy="346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uk-UA" altLang="uk-UA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198741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!!!"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600" dirty="0" smtClean="0"/>
          </a:p>
          <a:p>
            <a:endParaRPr lang="en-US" sz="1600" dirty="0"/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</a:t>
            </a:r>
            <a:r>
              <a:rPr lang="en-US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HelloWorld.java</a:t>
            </a: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java </a:t>
            </a:r>
            <a:r>
              <a:rPr lang="en-US" altLang="uk-UA" sz="16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 </a:t>
            </a:r>
            <a:r>
              <a:rPr lang="en-US" altLang="uk-UA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Arg1 </a:t>
            </a:r>
            <a:r>
              <a:rPr lang="en-US" altLang="uk-UA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Arg2 777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B789D24-BF19-431F-8B34-C00B185D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Code</a:t>
            </a:r>
          </a:p>
          <a:p>
            <a:pPr marL="114300" indent="0">
              <a:buNone/>
            </a:pPr>
            <a:r>
              <a:rPr lang="en-US" dirty="0" smtClean="0"/>
              <a:t>+</a:t>
            </a:r>
          </a:p>
          <a:p>
            <a:pPr marL="114300" indent="0">
              <a:buNone/>
            </a:pPr>
            <a:r>
              <a:rPr lang="en-US" dirty="0" smtClean="0"/>
              <a:t>Whitespaces</a:t>
            </a:r>
          </a:p>
          <a:p>
            <a:pPr marL="114300" indent="0">
              <a:buNone/>
            </a:pPr>
            <a:r>
              <a:rPr lang="en-US" dirty="0" smtClean="0"/>
              <a:t>+</a:t>
            </a:r>
          </a:p>
          <a:p>
            <a:pPr marL="114300" indent="0">
              <a:buNone/>
            </a:pPr>
            <a:r>
              <a:rPr lang="en-US" dirty="0" smtClean="0"/>
              <a:t>Comments</a:t>
            </a:r>
            <a:endParaRPr lang="ru-RU" dirty="0"/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4D86350B-626F-44F0-8812-C3A1559A2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3877238" y="1210780"/>
            <a:ext cx="5128214" cy="154657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b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 = b * b -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 * c;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discriminant */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 &gt;=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 = (-b +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 = (-b -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3877235" y="3940225"/>
            <a:ext cx="5128214" cy="415498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uk-UA" altLang="uk-UA" sz="105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,b=</a:t>
            </a:r>
            <a:r>
              <a:rPr lang="uk-UA" altLang="uk-UA" sz="105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,c=</a:t>
            </a:r>
            <a:r>
              <a:rPr lang="uk-UA" altLang="uk-UA" sz="105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D=b*b-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*a*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c;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(D&gt;=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x1=(-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</a:t>
            </a:r>
            <a:r>
              <a:rPr lang="uk-UA" altLang="uk-UA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05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x2=(-b-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*a);}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7235" y="3352652"/>
            <a:ext cx="3236315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4000"/>
              </a:lnSpc>
              <a:defRPr/>
            </a:pPr>
            <a:r>
              <a:rPr lang="en-US" altLang="ru-RU" sz="1800" dirty="0"/>
              <a:t>The same to</a:t>
            </a:r>
          </a:p>
        </p:txBody>
      </p:sp>
    </p:spTree>
    <p:extLst>
      <p:ext uri="{BB962C8B-B14F-4D97-AF65-F5344CB8AC3E}">
        <p14:creationId xmlns:p14="http://schemas.microsoft.com/office/powerpoint/2010/main" val="12422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Java Syntax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Static typed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Case sensitive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Statements separated by semicolon </a:t>
            </a:r>
            <a:r>
              <a:rPr lang="en-US" sz="1800" b="1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Wrap blocks in braces </a:t>
            </a:r>
            <a:r>
              <a:rPr lang="en-US" sz="1800" b="1" dirty="0"/>
              <a:t>{}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Spaces (4) vs </a:t>
            </a:r>
            <a:r>
              <a:rPr lang="en-US" sz="1800" strike="sngStrike" dirty="0"/>
              <a:t>tabulation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Comments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one line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/* multiline */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/**Java doc */</a:t>
            </a:r>
            <a:endParaRPr lang="ru-RU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A634B7E-29EC-4C40-AE8B-04F1CBE19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Read. Remember. </a:t>
            </a:r>
            <a:r>
              <a:rPr lang="en-US" b="1" dirty="0" smtClean="0"/>
              <a:t>Follow</a:t>
            </a:r>
            <a:r>
              <a:rPr lang="uk-UA" b="1" dirty="0"/>
              <a:t>.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By Oracle</a:t>
            </a:r>
            <a:endParaRPr lang="en-US" dirty="0"/>
          </a:p>
          <a:p>
            <a:r>
              <a:rPr lang="en-US" dirty="0">
                <a:hlinkClick r:id="rId4"/>
              </a:rPr>
              <a:t>By </a:t>
            </a:r>
            <a:r>
              <a:rPr lang="en-US" dirty="0" smtClean="0">
                <a:hlinkClick r:id="rId4"/>
              </a:rPr>
              <a:t>Google</a:t>
            </a:r>
            <a:endParaRPr lang="en-US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B791023-F0E5-4FD1-B7C7-C560AADC1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1281645" y="2233829"/>
            <a:ext cx="6462600" cy="2479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int</a:t>
            </a:r>
            <a:r>
              <a:rPr lang="en-US" sz="3200" dirty="0" smtClean="0"/>
              <a:t> size </a:t>
            </a:r>
            <a:r>
              <a:rPr lang="en-US" sz="3200" dirty="0"/>
              <a:t>= </a:t>
            </a:r>
            <a:r>
              <a:rPr lang="en-US" sz="3200" dirty="0" smtClean="0"/>
              <a:t>41;</a:t>
            </a:r>
            <a:endParaRPr lang="en-US" sz="32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2167C1F-49F0-4C36-8B74-C8DD03086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34807" y="2020966"/>
            <a:ext cx="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231680" y="2919324"/>
            <a:ext cx="7620" cy="426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76850" y="2009221"/>
            <a:ext cx="762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4807" y="3346044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name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155348" y="1381923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type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4702419" y="1350120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</a:t>
            </a:r>
            <a:r>
              <a:rPr lang="en-US" dirty="0" smtClean="0"/>
              <a:t>t</a:t>
            </a:r>
            <a:r>
              <a:rPr lang="en-US" dirty="0" smtClean="0">
                <a:ea typeface="+mj-ea"/>
              </a:rPr>
              <a:t>ypes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BD5A949-281C-4133-ABA5-F008DBF4E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17</a:t>
            </a:fld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12" y="1192928"/>
            <a:ext cx="6315503" cy="3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Operators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A3186B8-304F-441E-87DF-1C186C2F4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18</a:t>
            </a:fld>
            <a:endParaRPr lang="en-US"/>
          </a:p>
        </p:txBody>
      </p:sp>
      <p:pic>
        <p:nvPicPr>
          <p:cNvPr id="18435" name="Picture 3" descr="Картинки по запросу java operator prece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16" y="1058077"/>
            <a:ext cx="3515104" cy="39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3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Keywords</a:t>
            </a:r>
            <a:endParaRPr dirty="0"/>
          </a:p>
        </p:txBody>
      </p:sp>
      <p:graphicFrame>
        <p:nvGraphicFramePr>
          <p:cNvPr id="199" name="Google Shape;199;p24"/>
          <p:cNvGraphicFramePr/>
          <p:nvPr>
            <p:extLst>
              <p:ext uri="{D42A27DB-BD31-4B8C-83A1-F6EECF244321}">
                <p14:modId xmlns:p14="http://schemas.microsoft.com/office/powerpoint/2010/main" val="3072386301"/>
              </p:ext>
            </p:extLst>
          </p:nvPr>
        </p:nvGraphicFramePr>
        <p:xfrm>
          <a:off x="893700" y="1215788"/>
          <a:ext cx="7315200" cy="3886080"/>
        </p:xfrm>
        <a:graphic>
          <a:graphicData uri="http://schemas.openxmlformats.org/drawingml/2006/table">
            <a:tbl>
              <a:tblPr firstRow="1">
                <a:noFill/>
                <a:tableStyleId>{4375B59A-8F34-4A71-B247-EAC484CAED77}</a:tableStyleId>
              </a:tblPr>
              <a:tblGrid>
                <a:gridCol w="153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913">
                  <a:extLst>
                    <a:ext uri="{9D8B030D-6E8A-4147-A177-3AD203B41FA5}">
                      <a16:colId xmlns:a16="http://schemas.microsoft.com/office/drawing/2014/main" val="3795875816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Primitive types and void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Modifiers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Declarations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Control Flow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err="1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Misc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if, else 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this, super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byte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protected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interface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new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enum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try, catch, finally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_ (underscore)</a:t>
                      </a:r>
                      <a:endParaRPr lang="en-US" sz="1050" b="0" dirty="0" smtClean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short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abstract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extends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do, while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072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static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implements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continue, break, return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instanceof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8084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package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0204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transient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true, false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8177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volatile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assert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17239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void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synchronized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case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strictfp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201354"/>
                  </a:ext>
                </a:extLst>
              </a:tr>
              <a:tr h="25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native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switch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goto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7937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const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017606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6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are? </a:t>
            </a:r>
            <a:endParaRPr lang="en-US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89082" y="3819204"/>
            <a:ext cx="2579198" cy="600397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smtClean="0"/>
              <a:t>Sasha (SPD-Ukraine)</a:t>
            </a:r>
            <a:endParaRPr lang="en-US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619272" y="3862905"/>
            <a:ext cx="1965047" cy="556696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 err="1" smtClean="0"/>
              <a:t>Vasya</a:t>
            </a:r>
            <a:r>
              <a:rPr lang="en-US" dirty="0" smtClean="0"/>
              <a:t> (SPD-Ukraine)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6235311" y="3819203"/>
            <a:ext cx="2519613" cy="1106646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err="1" smtClean="0"/>
              <a:t>Yarik</a:t>
            </a:r>
            <a:r>
              <a:rPr lang="en-US" dirty="0" smtClean="0"/>
              <a:t> (SPD-Ukraine)</a:t>
            </a:r>
            <a:endParaRPr lang="en-US"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73" y="1248289"/>
            <a:ext cx="1965046" cy="2570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28" y="1247533"/>
            <a:ext cx="2518396" cy="2571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2" y="1252775"/>
            <a:ext cx="2579198" cy="25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will be printed?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93700" y="1219996"/>
            <a:ext cx="8417940" cy="3552300"/>
          </a:xfrm>
        </p:spPr>
        <p:txBody>
          <a:bodyPr/>
          <a:lstStyle/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>
              <a:latin typeface="Arial" panose="020B0604020202020204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FAF7076-48C1-4498-9925-1DF7F8A53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215788"/>
            <a:ext cx="708444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b="1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getters/</a:t>
            </a:r>
            <a:r>
              <a:rPr lang="en-US" altLang="uk-UA" sz="1400" b="1" dirty="0" err="1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serters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400" i="1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uk-UA" altLang="uk-UA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33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will be printed?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p2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latin typeface="Consolas" panose="020B0609020204030204" pitchFamily="49" charset="0"/>
              </a:rPr>
              <a:t>=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setX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(p2.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p4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latin typeface="Consolas" panose="020B0609020204030204" pitchFamily="49" charset="0"/>
              </a:rPr>
              <a:t>=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(7,9)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(p4.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3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Null is not a Zero</a:t>
            </a:r>
            <a:endParaRPr lang="ru-RU" dirty="0"/>
          </a:p>
        </p:txBody>
      </p:sp>
      <p:sp>
        <p:nvSpPr>
          <p:cNvPr id="6" name="Місце для вмісту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>
              <a:buNone/>
            </a:pPr>
            <a:r>
              <a:rPr lang="en-US" sz="1800" dirty="0"/>
              <a:t>Only </a:t>
            </a:r>
            <a:r>
              <a:rPr lang="uk-UA" sz="1800" dirty="0" err="1"/>
              <a:t>objects</a:t>
            </a:r>
            <a:r>
              <a:rPr lang="uk-UA" sz="1800" dirty="0"/>
              <a:t> </a:t>
            </a:r>
            <a:r>
              <a:rPr lang="uk-UA" sz="1800" dirty="0" err="1"/>
              <a:t>can</a:t>
            </a:r>
            <a:r>
              <a:rPr lang="uk-UA" sz="1800" dirty="0"/>
              <a:t> </a:t>
            </a:r>
            <a:r>
              <a:rPr lang="uk-UA" sz="1800" dirty="0" err="1"/>
              <a:t>be</a:t>
            </a:r>
            <a:r>
              <a:rPr lang="uk-UA" sz="1800" dirty="0"/>
              <a:t> </a:t>
            </a:r>
            <a:r>
              <a:rPr lang="en-US" sz="1800" b="1" dirty="0"/>
              <a:t>null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Primitive </a:t>
            </a:r>
            <a:r>
              <a:rPr lang="uk-UA" sz="1800" dirty="0" err="1"/>
              <a:t>types</a:t>
            </a:r>
            <a:r>
              <a:rPr lang="en-US" sz="1800" dirty="0"/>
              <a:t> – </a:t>
            </a:r>
            <a:r>
              <a:rPr lang="en-US" sz="1800" dirty="0" smtClean="0"/>
              <a:t>cannot</a:t>
            </a:r>
            <a:endParaRPr lang="uk-UA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nullT</a:t>
            </a:r>
            <a:r>
              <a:rPr lang="uk-UA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350" b="1" dirty="0" smtClean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35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emptyT</a:t>
            </a:r>
            <a:r>
              <a:rPr lang="uk-UA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35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3300" dirty="0">
              <a:latin typeface="Arial" panose="020B0604020202020204" pitchFamily="34" charset="0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6EBCA95-0E68-446E-AE95-5349090FAA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23</a:t>
            </a:fld>
            <a:endParaRPr lang="en-US"/>
          </a:p>
        </p:txBody>
      </p:sp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3"/>
          <a:srcRect r="-2" b="2365"/>
          <a:stretch/>
        </p:blipFill>
        <p:spPr>
          <a:xfrm>
            <a:off x="4435891" y="1157288"/>
            <a:ext cx="3967100" cy="3602083"/>
          </a:xfrm>
          <a:prstGeom prst="rect">
            <a:avLst/>
          </a:prstGeom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84541" cy="3552300"/>
          </a:xfrm>
        </p:spPr>
        <p:txBody>
          <a:bodyPr/>
          <a:lstStyle/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ru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//[0, 0, 0, 0, 0]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indexing starts from 0</a:t>
            </a:r>
            <a: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[i] = i * i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[0, 1, 4, 9, 16]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Object[</a:t>
            </a:r>
            <a:r>
              <a:rPr lang="en-US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[null, null, null]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[][] = {{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cde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  <a:endParaRPr lang="uk-UA" altLang="uk-UA" sz="1400" dirty="0"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F525095F-570A-497F-94D7-5B5750C64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if else</a:t>
            </a:r>
            <a:endParaRPr lang="ru-RU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37880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|| 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848DDD-C4AF-4FCB-A0FD-5B8EC9C88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switch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17588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 smtClean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FEFA2AC-B49D-45C0-88FB-C635C3056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26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</a:t>
            </a:r>
            <a:r>
              <a:rPr lang="en-US" b="1" dirty="0" smtClean="0"/>
              <a:t> </a:t>
            </a:r>
            <a:r>
              <a:rPr lang="en-US" b="1" dirty="0"/>
              <a:t>while “do”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95C40E49-5315-4327-9C40-49344DDD6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2880" y="28927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</a:t>
            </a:r>
            <a:r>
              <a:rPr lang="en-US" b="1" dirty="0" smtClean="0"/>
              <a:t> </a:t>
            </a:r>
            <a:r>
              <a:rPr lang="en-US" b="1" dirty="0"/>
              <a:t>while “do”</a:t>
            </a:r>
            <a:endParaRPr lang="ru-RU" b="1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31BC4F-4AD1-4C78-A5A7-825714796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6218" y="2894563"/>
            <a:ext cx="58987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b="1" i="1" dirty="0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loop </a:t>
            </a:r>
            <a:r>
              <a:rPr lang="en-US" b="1" dirty="0"/>
              <a:t>for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0C78AF2-A53D-4E5D-BCE7-127BF9B37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29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893700" y="1373588"/>
            <a:ext cx="68794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initialization; condition; increment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514455" y="3119036"/>
            <a:ext cx="5822301" cy="7155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Understand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Update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9" y="1317661"/>
            <a:ext cx="5485596" cy="2162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break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i++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latin typeface="Arial" panose="020B0604020202020204" pitchFamily="34" charset="0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7CED7D-1EE4-4960-B824-16E47E272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30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continue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 i++) </a:t>
            </a: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doSomethingAnother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C24368-5EAA-4E49-AF75-95474F572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31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statement </a:t>
            </a:r>
            <a:r>
              <a:rPr lang="en-US" b="1" dirty="0" smtClean="0"/>
              <a:t>return</a:t>
            </a:r>
            <a:endParaRPr lang="ru-RU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8135575" cy="3552300"/>
          </a:xfrm>
        </p:spPr>
        <p:txBody>
          <a:bodyPr/>
          <a:lstStyle/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exit from method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uk-UA" altLang="uk-UA" sz="1600" dirty="0"/>
              <a:t/>
            </a:r>
            <a:br>
              <a:rPr lang="uk-UA" altLang="uk-UA" sz="1600" dirty="0"/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1600" dirty="0"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FC4EFB9-C266-4BC0-AA51-7AA9AA1FA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40" y="1421817"/>
            <a:ext cx="6104446" cy="35886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  <a:endParaRPr lang="ru-RU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CD2AD96-02D9-4C1A-8640-AF446176D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b="1" dirty="0"/>
              <a:t>import </a:t>
            </a:r>
            <a:r>
              <a:rPr lang="en-US" altLang="ru-RU" b="1"/>
              <a:t>&lt;</a:t>
            </a:r>
            <a:r>
              <a:rPr lang="en-US" altLang="ru-RU" b="1" smtClean="0"/>
              <a:t>package.name</a:t>
            </a:r>
            <a:r>
              <a:rPr lang="en-US" altLang="ru-RU" b="1" dirty="0"/>
              <a:t>&gt;.&lt;</a:t>
            </a:r>
            <a:r>
              <a:rPr lang="en-US" altLang="ru-RU" b="1" dirty="0" err="1"/>
              <a:t>classname</a:t>
            </a:r>
            <a:r>
              <a:rPr lang="en-US" altLang="ru-RU" b="1" dirty="0"/>
              <a:t>&gt;;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java.lang</a:t>
            </a:r>
            <a:r>
              <a:rPr lang="en-US" dirty="0"/>
              <a:t> is imported by default</a:t>
            </a:r>
            <a:endParaRPr lang="ru-RU" dirty="0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6A0AFF5-5EF3-4D97-83C1-7A3C212F6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34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5208525" y="3169920"/>
            <a:ext cx="3571875" cy="900246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/>
              <a:t>Importing an Entire Package</a:t>
            </a:r>
            <a:endParaRPr lang="ru-RU" sz="1050" dirty="0"/>
          </a:p>
          <a:p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altLang="uk-U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endParaRPr lang="ru-RU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93700" y="3169920"/>
            <a:ext cx="3571875" cy="900246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en-US" sz="1050" dirty="0"/>
              <a:t>Importing a Package Member</a:t>
            </a:r>
            <a:endParaRPr lang="ru-RU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3000" dirty="0">
              <a:latin typeface="Arial" panose="020B0604020202020204" pitchFamily="34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Collector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7C66DBF-E8E6-4814-8017-F69E261CF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 descr="Картинки по запросу java mem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81" y="1215788"/>
            <a:ext cx="4084637" cy="36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Version System (CVS)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C9E0EFE-AC44-4D26-8092-6B1768A7F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36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12" y="1306650"/>
            <a:ext cx="3686175" cy="3686175"/>
          </a:xfrm>
        </p:spPr>
      </p:pic>
      <p:pic>
        <p:nvPicPr>
          <p:cNvPr id="5" name="Picture 2" descr="Картинки по запросу пш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9" y="510473"/>
            <a:ext cx="1247451" cy="5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repository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 descr="ÐÐ°ÑÑÐ¸Ð½ÐºÐ¸ Ð¿Ð¾ Ð·Ð°Ð¿ÑÐ¾ÑÑ gitla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46485"/>
            <a:ext cx="1664494" cy="5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4" y="1215788"/>
            <a:ext cx="5272083" cy="35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34F28D5B-4952-464D-8813-587AE1C03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9" y="1329938"/>
            <a:ext cx="2811011" cy="1095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50" y="1757537"/>
            <a:ext cx="5057775" cy="29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sz="1800" dirty="0" smtClean="0"/>
              <a:t>Java Basics:</a:t>
            </a:r>
          </a:p>
          <a:p>
            <a:pPr lvl="1"/>
            <a:r>
              <a:rPr lang="en-US" sz="1800" smtClean="0">
                <a:hlinkClick r:id="rId3"/>
              </a:rPr>
              <a:t>Getting </a:t>
            </a:r>
            <a:r>
              <a:rPr lang="en-US" sz="1800" dirty="0">
                <a:hlinkClick r:id="rId3"/>
              </a:rPr>
              <a:t>started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Language Basics</a:t>
            </a:r>
            <a:endParaRPr lang="en-US" sz="1800" dirty="0"/>
          </a:p>
          <a:p>
            <a:pPr lvl="1"/>
            <a:r>
              <a:rPr lang="en-US" sz="1800" dirty="0">
                <a:hlinkClick r:id="rId5"/>
              </a:rPr>
              <a:t>Classes and Objects</a:t>
            </a:r>
            <a:endParaRPr lang="en-US" sz="1800" dirty="0"/>
          </a:p>
          <a:p>
            <a:r>
              <a:rPr lang="en-US" sz="1800" dirty="0" smtClean="0"/>
              <a:t>Java </a:t>
            </a:r>
            <a:r>
              <a:rPr lang="en-US" sz="1800" dirty="0"/>
              <a:t>Code </a:t>
            </a:r>
            <a:r>
              <a:rPr lang="en-US" sz="1800" dirty="0" smtClean="0"/>
              <a:t>Convention:</a:t>
            </a:r>
            <a:endParaRPr lang="en-US" sz="1800" dirty="0"/>
          </a:p>
          <a:p>
            <a:pPr lvl="1"/>
            <a:r>
              <a:rPr lang="en-US" sz="1800" dirty="0">
                <a:hlinkClick r:id="rId6"/>
              </a:rPr>
              <a:t>By Oracle</a:t>
            </a:r>
            <a:endParaRPr lang="en-US" sz="1800" dirty="0"/>
          </a:p>
          <a:p>
            <a:pPr lvl="1"/>
            <a:r>
              <a:rPr lang="en-US" sz="1800" dirty="0">
                <a:hlinkClick r:id="rId7"/>
              </a:rPr>
              <a:t>By </a:t>
            </a:r>
            <a:r>
              <a:rPr lang="en-US" sz="1800" dirty="0" smtClean="0">
                <a:hlinkClick r:id="rId7"/>
              </a:rPr>
              <a:t>Google</a:t>
            </a:r>
            <a:endParaRPr lang="en-US" sz="1800" dirty="0" smtClean="0"/>
          </a:p>
          <a:p>
            <a:r>
              <a:rPr lang="en-US" sz="1800" dirty="0" smtClean="0"/>
              <a:t>Books:</a:t>
            </a:r>
            <a:endParaRPr lang="en-US" sz="1800" dirty="0"/>
          </a:p>
          <a:p>
            <a:pPr lvl="1"/>
            <a:r>
              <a:rPr lang="en-US" sz="1800" dirty="0" smtClean="0"/>
              <a:t>“Clean </a:t>
            </a:r>
            <a:r>
              <a:rPr lang="en-US" sz="1800" dirty="0"/>
              <a:t>Code” by Robert </a:t>
            </a:r>
            <a:r>
              <a:rPr lang="en-US" sz="1800" dirty="0" smtClean="0"/>
              <a:t>Martin</a:t>
            </a:r>
          </a:p>
          <a:p>
            <a:pPr lvl="1"/>
            <a:r>
              <a:rPr lang="en-US" sz="1800" dirty="0"/>
              <a:t>“Java: The Complete Reference” by Herbert </a:t>
            </a:r>
            <a:r>
              <a:rPr lang="en-US" sz="1800" dirty="0" err="1" smtClean="0"/>
              <a:t>Schildt</a:t>
            </a: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Course action 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6215835" cy="3725700"/>
          </a:xfrm>
        </p:spPr>
        <p:txBody>
          <a:bodyPr/>
          <a:lstStyle/>
          <a:p>
            <a:r>
              <a:rPr lang="en-US" sz="1400" dirty="0" smtClean="0"/>
              <a:t>Core</a:t>
            </a:r>
          </a:p>
          <a:p>
            <a:pPr lvl="1"/>
            <a:r>
              <a:rPr lang="en-US" sz="1400" dirty="0" smtClean="0"/>
              <a:t>Basics</a:t>
            </a:r>
          </a:p>
          <a:p>
            <a:pPr lvl="1"/>
            <a:r>
              <a:rPr lang="en-US" sz="1400" dirty="0" smtClean="0"/>
              <a:t>OOP</a:t>
            </a:r>
          </a:p>
          <a:p>
            <a:pPr lvl="1"/>
            <a:r>
              <a:rPr lang="en-US" sz="1400" dirty="0" smtClean="0"/>
              <a:t>Code testing</a:t>
            </a:r>
          </a:p>
          <a:p>
            <a:pPr lvl="1"/>
            <a:r>
              <a:rPr lang="en-US" sz="1400" dirty="0" smtClean="0"/>
              <a:t>Exceptions</a:t>
            </a:r>
          </a:p>
          <a:p>
            <a:pPr lvl="1"/>
            <a:r>
              <a:rPr lang="en-US" sz="1400" dirty="0" smtClean="0"/>
              <a:t>Collections, Generics</a:t>
            </a:r>
          </a:p>
          <a:p>
            <a:pPr lvl="1"/>
            <a:r>
              <a:rPr lang="en-US" sz="1400" dirty="0"/>
              <a:t>Functional </a:t>
            </a:r>
            <a:r>
              <a:rPr lang="en-US" sz="1400" dirty="0" smtClean="0"/>
              <a:t>Programming</a:t>
            </a:r>
          </a:p>
          <a:p>
            <a:pPr lvl="1"/>
            <a:r>
              <a:rPr lang="en-US" sz="1400" dirty="0" smtClean="0"/>
              <a:t>IO</a:t>
            </a:r>
          </a:p>
          <a:p>
            <a:pPr lvl="1"/>
            <a:r>
              <a:rPr lang="en-US" sz="1400" dirty="0" smtClean="0"/>
              <a:t>Concurrency</a:t>
            </a:r>
          </a:p>
          <a:p>
            <a:pPr lvl="1"/>
            <a:r>
              <a:rPr lang="en-US" sz="1400" dirty="0"/>
              <a:t>Database</a:t>
            </a:r>
          </a:p>
          <a:p>
            <a:r>
              <a:rPr lang="en-US" sz="1400" dirty="0" smtClean="0"/>
              <a:t>Web</a:t>
            </a:r>
          </a:p>
          <a:p>
            <a:pPr lvl="1"/>
            <a:r>
              <a:rPr lang="en-US" sz="1400" dirty="0" smtClean="0"/>
              <a:t>Servlet API</a:t>
            </a:r>
          </a:p>
          <a:p>
            <a:pPr lvl="1"/>
            <a:r>
              <a:rPr lang="en-US" sz="1400" dirty="0" smtClean="0"/>
              <a:t>REST</a:t>
            </a:r>
          </a:p>
          <a:p>
            <a:pPr lvl="1"/>
            <a:r>
              <a:rPr lang="en-US" sz="1400" dirty="0" smtClean="0"/>
              <a:t>Spring Framework (MVC, Boot, JDBC, Security)</a:t>
            </a:r>
          </a:p>
          <a:p>
            <a:pPr lvl="1"/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6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</p:spPr>
        <p:txBody>
          <a:bodyPr/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smtClean="0"/>
              <a:t>Complete implementation of </a:t>
            </a:r>
            <a:r>
              <a:rPr lang="en-US" altLang="en-US" sz="1600" dirty="0"/>
              <a:t>encoding/decoding </a:t>
            </a:r>
            <a:r>
              <a:rPr lang="en-US" altLang="en-US" sz="1600" dirty="0" smtClean="0"/>
              <a:t>system provided in </a:t>
            </a:r>
            <a:r>
              <a:rPr lang="en-US" altLang="en-US" sz="1600" dirty="0" smtClean="0">
                <a:hlinkClick r:id="rId2"/>
              </a:rPr>
              <a:t>Gitlab</a:t>
            </a:r>
            <a:r>
              <a:rPr lang="en-US" altLang="en-US" sz="1600" dirty="0" smtClean="0"/>
              <a:t> Lesson01 module.  Alphabets </a:t>
            </a:r>
            <a:r>
              <a:rPr lang="en-US" altLang="en-US" sz="1600" dirty="0"/>
              <a:t>and </a:t>
            </a:r>
            <a:r>
              <a:rPr lang="en-US" altLang="en-US" sz="1600" dirty="0" smtClean="0"/>
              <a:t>rules available on </a:t>
            </a:r>
            <a:r>
              <a:rPr lang="en-US" altLang="en-US" sz="1600" dirty="0" smtClean="0">
                <a:hlinkClick r:id="rId3"/>
              </a:rPr>
              <a:t>site</a:t>
            </a:r>
            <a:endParaRPr lang="en-US" altLang="en-US" sz="1600" dirty="0" smtClean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smtClean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solidFill>
                <a:srgbClr val="1213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40</a:t>
            </a:fld>
            <a:endParaRPr lang="en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Quality is more important than amount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1"/>
                </a:solidFill>
              </a:rPr>
              <a:t>Q</a:t>
            </a:r>
            <a:r>
              <a:rPr lang="en" sz="4800" b="1" dirty="0" smtClean="0">
                <a:solidFill>
                  <a:schemeClr val="lt1"/>
                </a:solidFill>
              </a:rPr>
              <a:t>uestions</a:t>
            </a:r>
            <a:r>
              <a:rPr lang="en" sz="4800" b="1" dirty="0">
                <a:solidFill>
                  <a:schemeClr val="lt1"/>
                </a:solidFill>
              </a:rPr>
              <a:t>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sz="2400" dirty="0" smtClean="0">
                <a:solidFill>
                  <a:schemeClr val="lt1"/>
                </a:solidFill>
              </a:rPr>
              <a:t>ind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lt1"/>
                </a:solidFill>
              </a:rPr>
              <a:t>	@</a:t>
            </a:r>
            <a:r>
              <a:rPr lang="en-US" dirty="0" err="1" smtClean="0">
                <a:solidFill>
                  <a:schemeClr val="lt1"/>
                </a:solidFill>
              </a:rPr>
              <a:t>Vasya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Lesson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Java</a:t>
            </a:r>
          </a:p>
          <a:p>
            <a:r>
              <a:rPr lang="en-US" dirty="0"/>
              <a:t>Basic Java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 smtClean="0"/>
              <a:t>Datatypes</a:t>
            </a:r>
          </a:p>
          <a:p>
            <a:pPr lvl="1"/>
            <a:r>
              <a:rPr lang="en-US" dirty="0" smtClean="0"/>
              <a:t>Operators</a:t>
            </a:r>
            <a:endParaRPr lang="en-US" dirty="0"/>
          </a:p>
          <a:p>
            <a:pPr lvl="1"/>
            <a:r>
              <a:rPr lang="en-US" dirty="0"/>
              <a:t>Structure</a:t>
            </a:r>
          </a:p>
          <a:p>
            <a:r>
              <a:rPr lang="en-US" dirty="0" smtClean="0"/>
              <a:t>Dev tools</a:t>
            </a:r>
            <a:endParaRPr lang="en-US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3" y="1436370"/>
            <a:ext cx="3683942" cy="2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JVM</a:t>
            </a:r>
            <a:r>
              <a:rPr lang="en-US" dirty="0"/>
              <a:t> vs</a:t>
            </a:r>
            <a:r>
              <a:rPr lang="uk-UA" dirty="0"/>
              <a:t> JRE</a:t>
            </a:r>
            <a:r>
              <a:rPr lang="en-US" dirty="0"/>
              <a:t> vs</a:t>
            </a:r>
            <a:r>
              <a:rPr lang="uk-UA" dirty="0"/>
              <a:t> JDK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F039BF2-7021-4B6E-9F8B-CB3E353E4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0" y="1258408"/>
            <a:ext cx="710476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Java Platform Editions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S</a:t>
            </a:r>
            <a:r>
              <a:rPr lang="en-US" dirty="0" smtClean="0"/>
              <a:t>tandart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</a:p>
          <a:p>
            <a:pPr marL="114300" indent="0">
              <a:buNone/>
            </a:pPr>
            <a:r>
              <a:rPr lang="en-US" dirty="0" smtClean="0"/>
              <a:t>2. </a:t>
            </a:r>
            <a:r>
              <a:rPr lang="en-US" b="1" dirty="0" smtClean="0"/>
              <a:t>E</a:t>
            </a:r>
            <a:r>
              <a:rPr lang="en-US" dirty="0" smtClean="0"/>
              <a:t>nterprise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</a:p>
          <a:p>
            <a:pPr marL="114300" indent="0">
              <a:buNone/>
            </a:pPr>
            <a:r>
              <a:rPr lang="en-US" dirty="0" smtClean="0"/>
              <a:t>3. </a:t>
            </a:r>
            <a:r>
              <a:rPr lang="en-US" b="1" dirty="0" smtClean="0"/>
              <a:t>M</a:t>
            </a:r>
            <a:r>
              <a:rPr lang="en-US" dirty="0" smtClean="0"/>
              <a:t>idlet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  <a:endParaRPr lang="en-US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5E2731B-0B40-4090-97B6-384BB500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Java </a:t>
            </a:r>
            <a:r>
              <a:rPr lang="en-US" dirty="0" smtClean="0"/>
              <a:t>Evolution</a:t>
            </a:r>
            <a:endParaRPr lang="uk-UA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027BFA6-C815-4494-954A-43278ED37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Google Shape;662;p28"/>
          <p:cNvCxnSpPr/>
          <p:nvPr/>
        </p:nvCxnSpPr>
        <p:spPr>
          <a:xfrm>
            <a:off x="146073" y="2476076"/>
            <a:ext cx="86154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664;p28"/>
          <p:cNvCxnSpPr/>
          <p:nvPr/>
        </p:nvCxnSpPr>
        <p:spPr>
          <a:xfrm>
            <a:off x="282019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8" name="Google Shape;669;p28"/>
          <p:cNvSpPr txBox="1"/>
          <p:nvPr/>
        </p:nvSpPr>
        <p:spPr>
          <a:xfrm>
            <a:off x="0" y="2934994"/>
            <a:ext cx="536602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39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1996</a:t>
            </a:r>
            <a:endParaRPr lang="en-US" sz="1000" dirty="0"/>
          </a:p>
        </p:txBody>
      </p:sp>
      <p:sp>
        <p:nvSpPr>
          <p:cNvPr id="10" name="Google Shape;666;p28"/>
          <p:cNvSpPr/>
          <p:nvPr/>
        </p:nvSpPr>
        <p:spPr>
          <a:xfrm rot="10800000" flipH="1">
            <a:off x="8562661" y="2260944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/>
          </a:p>
        </p:txBody>
      </p:sp>
      <p:sp>
        <p:nvSpPr>
          <p:cNvPr id="11" name="Rectangle 10"/>
          <p:cNvSpPr/>
          <p:nvPr/>
        </p:nvSpPr>
        <p:spPr>
          <a:xfrm>
            <a:off x="8515029" y="2043359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2xxx</a:t>
            </a:r>
            <a:endParaRPr lang="en-US" sz="1000" dirty="0"/>
          </a:p>
        </p:txBody>
      </p:sp>
      <p:cxnSp>
        <p:nvCxnSpPr>
          <p:cNvPr id="12" name="Google Shape;664;p28"/>
          <p:cNvCxnSpPr/>
          <p:nvPr/>
        </p:nvCxnSpPr>
        <p:spPr>
          <a:xfrm>
            <a:off x="611170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3" name="Google Shape;669;p28"/>
          <p:cNvSpPr txBox="1"/>
          <p:nvPr/>
        </p:nvSpPr>
        <p:spPr>
          <a:xfrm>
            <a:off x="388761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490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1997</a:t>
            </a:r>
            <a:endParaRPr lang="en-US" sz="1000" dirty="0"/>
          </a:p>
        </p:txBody>
      </p:sp>
      <p:cxnSp>
        <p:nvCxnSpPr>
          <p:cNvPr id="15" name="Google Shape;664;p28"/>
          <p:cNvCxnSpPr/>
          <p:nvPr/>
        </p:nvCxnSpPr>
        <p:spPr>
          <a:xfrm>
            <a:off x="935073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6" name="Google Shape;669;p28"/>
          <p:cNvSpPr txBox="1"/>
          <p:nvPr/>
        </p:nvSpPr>
        <p:spPr>
          <a:xfrm>
            <a:off x="712664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1393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1998</a:t>
            </a:r>
            <a:endParaRPr lang="en-US" sz="1000" dirty="0"/>
          </a:p>
        </p:txBody>
      </p:sp>
      <p:cxnSp>
        <p:nvCxnSpPr>
          <p:cNvPr id="18" name="Google Shape;664;p28"/>
          <p:cNvCxnSpPr/>
          <p:nvPr/>
        </p:nvCxnSpPr>
        <p:spPr>
          <a:xfrm>
            <a:off x="1563407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9" name="Google Shape;669;p28"/>
          <p:cNvSpPr txBox="1"/>
          <p:nvPr/>
        </p:nvSpPr>
        <p:spPr>
          <a:xfrm>
            <a:off x="1340998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1.3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99727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2000</a:t>
            </a:r>
            <a:endParaRPr lang="en-US" sz="1000" dirty="0"/>
          </a:p>
        </p:txBody>
      </p:sp>
      <p:cxnSp>
        <p:nvCxnSpPr>
          <p:cNvPr id="21" name="Google Shape;664;p28"/>
          <p:cNvCxnSpPr/>
          <p:nvPr/>
        </p:nvCxnSpPr>
        <p:spPr>
          <a:xfrm>
            <a:off x="2206263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2" name="Google Shape;669;p28"/>
          <p:cNvSpPr txBox="1"/>
          <p:nvPr/>
        </p:nvSpPr>
        <p:spPr>
          <a:xfrm>
            <a:off x="1983854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1.4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2583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2002</a:t>
            </a:r>
            <a:endParaRPr lang="en-US" sz="1000" dirty="0"/>
          </a:p>
        </p:txBody>
      </p:sp>
      <p:cxnSp>
        <p:nvCxnSpPr>
          <p:cNvPr id="24" name="Google Shape;664;p28"/>
          <p:cNvCxnSpPr/>
          <p:nvPr/>
        </p:nvCxnSpPr>
        <p:spPr>
          <a:xfrm>
            <a:off x="2865729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5" name="Google Shape;669;p28"/>
          <p:cNvSpPr txBox="1"/>
          <p:nvPr/>
        </p:nvSpPr>
        <p:spPr>
          <a:xfrm>
            <a:off x="2643320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1.5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02049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2004</a:t>
            </a:r>
            <a:endParaRPr lang="en-US" sz="1000" dirty="0"/>
          </a:p>
        </p:txBody>
      </p:sp>
      <p:cxnSp>
        <p:nvCxnSpPr>
          <p:cNvPr id="27" name="Google Shape;664;p28"/>
          <p:cNvCxnSpPr/>
          <p:nvPr/>
        </p:nvCxnSpPr>
        <p:spPr>
          <a:xfrm>
            <a:off x="3500965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8" name="Google Shape;669;p28"/>
          <p:cNvSpPr txBox="1"/>
          <p:nvPr/>
        </p:nvSpPr>
        <p:spPr>
          <a:xfrm>
            <a:off x="3286176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1.6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4905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2006</a:t>
            </a:r>
            <a:endParaRPr lang="en-US" sz="1000" dirty="0"/>
          </a:p>
        </p:txBody>
      </p:sp>
      <p:cxnSp>
        <p:nvCxnSpPr>
          <p:cNvPr id="30" name="Google Shape;664;p28"/>
          <p:cNvCxnSpPr/>
          <p:nvPr/>
        </p:nvCxnSpPr>
        <p:spPr>
          <a:xfrm>
            <a:off x="4748867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1" name="Google Shape;669;p28"/>
          <p:cNvSpPr txBox="1"/>
          <p:nvPr/>
        </p:nvSpPr>
        <p:spPr>
          <a:xfrm>
            <a:off x="4534078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92807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cs typeface="Dosis"/>
                <a:sym typeface="Dosis"/>
              </a:rPr>
              <a:t>2011</a:t>
            </a:r>
            <a:endParaRPr lang="en-US" sz="1000" dirty="0"/>
          </a:p>
        </p:txBody>
      </p:sp>
      <p:cxnSp>
        <p:nvCxnSpPr>
          <p:cNvPr id="33" name="Google Shape;664;p28"/>
          <p:cNvCxnSpPr/>
          <p:nvPr/>
        </p:nvCxnSpPr>
        <p:spPr>
          <a:xfrm>
            <a:off x="5605034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4" name="Google Shape;669;p28"/>
          <p:cNvSpPr txBox="1"/>
          <p:nvPr/>
        </p:nvSpPr>
        <p:spPr>
          <a:xfrm>
            <a:off x="5382625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8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1354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2014</a:t>
            </a:r>
            <a:endParaRPr lang="en-US" sz="1000" dirty="0"/>
          </a:p>
        </p:txBody>
      </p:sp>
      <p:cxnSp>
        <p:nvCxnSpPr>
          <p:cNvPr id="36" name="Google Shape;664;p28"/>
          <p:cNvCxnSpPr/>
          <p:nvPr/>
        </p:nvCxnSpPr>
        <p:spPr>
          <a:xfrm>
            <a:off x="638019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7" name="Google Shape;669;p28"/>
          <p:cNvSpPr txBox="1"/>
          <p:nvPr/>
        </p:nvSpPr>
        <p:spPr>
          <a:xfrm>
            <a:off x="615778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9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16517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lang="en-US" sz="1000" dirty="0"/>
          </a:p>
        </p:txBody>
      </p:sp>
      <p:cxnSp>
        <p:nvCxnSpPr>
          <p:cNvPr id="39" name="Google Shape;664;p28"/>
          <p:cNvCxnSpPr/>
          <p:nvPr/>
        </p:nvCxnSpPr>
        <p:spPr>
          <a:xfrm>
            <a:off x="6754069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0" name="Google Shape;669;p28"/>
          <p:cNvSpPr txBox="1"/>
          <p:nvPr/>
        </p:nvSpPr>
        <p:spPr>
          <a:xfrm>
            <a:off x="6546900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05629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</p:txBody>
      </p:sp>
      <p:cxnSp>
        <p:nvCxnSpPr>
          <p:cNvPr id="42" name="Google Shape;664;p28"/>
          <p:cNvCxnSpPr/>
          <p:nvPr/>
        </p:nvCxnSpPr>
        <p:spPr>
          <a:xfrm>
            <a:off x="717420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3" name="Google Shape;669;p28"/>
          <p:cNvSpPr txBox="1"/>
          <p:nvPr/>
        </p:nvSpPr>
        <p:spPr>
          <a:xfrm>
            <a:off x="695179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0527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  <a:p>
            <a:endParaRPr lang="en-US" sz="1000" dirty="0"/>
          </a:p>
        </p:txBody>
      </p:sp>
      <p:cxnSp>
        <p:nvCxnSpPr>
          <p:cNvPr id="45" name="Google Shape;664;p28"/>
          <p:cNvCxnSpPr/>
          <p:nvPr/>
        </p:nvCxnSpPr>
        <p:spPr>
          <a:xfrm>
            <a:off x="7531913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6" name="Google Shape;669;p28"/>
          <p:cNvSpPr txBox="1"/>
          <p:nvPr/>
        </p:nvSpPr>
        <p:spPr>
          <a:xfrm>
            <a:off x="7324744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83473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dirty="0"/>
          </a:p>
        </p:txBody>
      </p:sp>
      <p:cxnSp>
        <p:nvCxnSpPr>
          <p:cNvPr id="48" name="Google Shape;664;p28"/>
          <p:cNvCxnSpPr/>
          <p:nvPr/>
        </p:nvCxnSpPr>
        <p:spPr>
          <a:xfrm>
            <a:off x="7883471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9" name="Google Shape;669;p28"/>
          <p:cNvSpPr txBox="1"/>
          <p:nvPr/>
        </p:nvSpPr>
        <p:spPr>
          <a:xfrm>
            <a:off x="7661062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13</a:t>
            </a:r>
            <a:endParaRPr sz="10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42651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b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35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oogle Shape;407;p37"/>
          <p:cNvGrpSpPr/>
          <p:nvPr/>
        </p:nvGrpSpPr>
        <p:grpSpPr>
          <a:xfrm>
            <a:off x="1204964" y="2521446"/>
            <a:ext cx="347107" cy="420111"/>
            <a:chOff x="584925" y="922575"/>
            <a:chExt cx="415200" cy="502525"/>
          </a:xfrm>
        </p:grpSpPr>
        <p:sp>
          <p:nvSpPr>
            <p:cNvPr id="10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03;p37"/>
          <p:cNvSpPr/>
          <p:nvPr/>
        </p:nvSpPr>
        <p:spPr>
          <a:xfrm>
            <a:off x="7900545" y="1215788"/>
            <a:ext cx="490260" cy="629271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505;p37"/>
          <p:cNvGrpSpPr/>
          <p:nvPr/>
        </p:nvGrpSpPr>
        <p:grpSpPr>
          <a:xfrm>
            <a:off x="7834575" y="2144673"/>
            <a:ext cx="617120" cy="594320"/>
            <a:chOff x="2583325" y="2972875"/>
            <a:chExt cx="462850" cy="445750"/>
          </a:xfrm>
        </p:grpSpPr>
        <p:sp>
          <p:nvSpPr>
            <p:cNvPr id="15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7;p37"/>
          <p:cNvGrpSpPr/>
          <p:nvPr/>
        </p:nvGrpSpPr>
        <p:grpSpPr>
          <a:xfrm>
            <a:off x="2999731" y="2498691"/>
            <a:ext cx="347107" cy="420111"/>
            <a:chOff x="584925" y="922575"/>
            <a:chExt cx="415200" cy="502525"/>
          </a:xfrm>
        </p:grpSpPr>
        <p:sp>
          <p:nvSpPr>
            <p:cNvPr id="18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05;p37"/>
          <p:cNvGrpSpPr/>
          <p:nvPr/>
        </p:nvGrpSpPr>
        <p:grpSpPr>
          <a:xfrm>
            <a:off x="7803451" y="3038148"/>
            <a:ext cx="679367" cy="654267"/>
            <a:chOff x="2583325" y="2972875"/>
            <a:chExt cx="462850" cy="445750"/>
          </a:xfrm>
        </p:grpSpPr>
        <p:sp>
          <p:nvSpPr>
            <p:cNvPr id="22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Rectangle 23"/>
          <p:cNvSpPr/>
          <p:nvPr/>
        </p:nvSpPr>
        <p:spPr>
          <a:xfrm>
            <a:off x="995746" y="3018659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ato" panose="020B0604020202020204" charset="0"/>
              </a:rPr>
              <a:t>Hello.java</a:t>
            </a:r>
            <a:endParaRPr lang="en-US" dirty="0">
              <a:latin typeface="Lato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2722" y="2999913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Lato" panose="020B0604020202020204" charset="0"/>
              </a:rPr>
              <a:t>Hello.class</a:t>
            </a:r>
            <a:endParaRPr lang="en-US" dirty="0">
              <a:latin typeface="Lato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08878" y="2715419"/>
            <a:ext cx="7221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84578" y="2376176"/>
            <a:ext cx="975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javac.exe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627120" y="2726511"/>
            <a:ext cx="787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20818" y="2384887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java.exe</a:t>
            </a:r>
            <a:endParaRPr lang="en-US" dirty="0"/>
          </a:p>
        </p:txBody>
      </p:sp>
      <p:grpSp>
        <p:nvGrpSpPr>
          <p:cNvPr id="31" name="Google Shape;615;p37"/>
          <p:cNvGrpSpPr/>
          <p:nvPr/>
        </p:nvGrpSpPr>
        <p:grpSpPr>
          <a:xfrm>
            <a:off x="4752595" y="2383847"/>
            <a:ext cx="451252" cy="432860"/>
            <a:chOff x="5241175" y="4959100"/>
            <a:chExt cx="539775" cy="517775"/>
          </a:xfrm>
        </p:grpSpPr>
        <p:sp>
          <p:nvSpPr>
            <p:cNvPr id="32" name="Google Shape;616;p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17;p3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18;p3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9;p3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20;p3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1;p3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716284" y="2864770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ato" panose="020B0604020202020204" charset="0"/>
              </a:rPr>
              <a:t>JVM</a:t>
            </a:r>
            <a:endParaRPr lang="en-US" dirty="0">
              <a:latin typeface="Lato" panose="020B0604020202020204" charset="0"/>
            </a:endParaRPr>
          </a:p>
        </p:txBody>
      </p:sp>
      <p:pic>
        <p:nvPicPr>
          <p:cNvPr id="1026" name="Picture 2" descr="ÐÐ°ÑÑÐ¸Ð½ÐºÐ¸ Ð¿Ð¾ Ð·Ð°Ð¿ÑÐ¾ÑÑ linux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960" y="2256731"/>
            <a:ext cx="251998" cy="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window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96" y="3002613"/>
            <a:ext cx="781164" cy="58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oogle Shape;505;p37"/>
          <p:cNvGrpSpPr/>
          <p:nvPr/>
        </p:nvGrpSpPr>
        <p:grpSpPr>
          <a:xfrm>
            <a:off x="7839589" y="3921648"/>
            <a:ext cx="679367" cy="654267"/>
            <a:chOff x="2583325" y="2972875"/>
            <a:chExt cx="462850" cy="445750"/>
          </a:xfrm>
        </p:grpSpPr>
        <p:sp>
          <p:nvSpPr>
            <p:cNvPr id="46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4" name="Picture 20" descr="Android Icon - Large Android Icon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4" y="1308766"/>
            <a:ext cx="417729" cy="4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25" y="4026213"/>
            <a:ext cx="289618" cy="2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Ð°ÑÑÐ¸Ð½ÐºÐ¸ Ð¿Ð¾ Ð·Ð°Ð¿ÑÐ¾ÑÑ Ð²Ð¶ÑÑ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07" y="2201132"/>
            <a:ext cx="1657595" cy="10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 flipV="1">
            <a:off x="7149075" y="1726496"/>
            <a:ext cx="520971" cy="731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218949" y="2495807"/>
            <a:ext cx="322221" cy="28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72881" y="2553590"/>
            <a:ext cx="556499" cy="618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149075" y="2682968"/>
            <a:ext cx="580305" cy="1486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461</TotalTime>
  <Words>660</Words>
  <Application>Microsoft Office PowerPoint</Application>
  <PresentationFormat>On-screen Show (16:9)</PresentationFormat>
  <Paragraphs>324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Courier New</vt:lpstr>
      <vt:lpstr>Consolas</vt:lpstr>
      <vt:lpstr>Dosis</vt:lpstr>
      <vt:lpstr>Raleway</vt:lpstr>
      <vt:lpstr>Lato</vt:lpstr>
      <vt:lpstr>Antonio template</vt:lpstr>
      <vt:lpstr>Lesson 1 - Intro</vt:lpstr>
      <vt:lpstr>Who we are? </vt:lpstr>
      <vt:lpstr>Course goals</vt:lpstr>
      <vt:lpstr>Course action plan</vt:lpstr>
      <vt:lpstr>Lesson goals</vt:lpstr>
      <vt:lpstr>JVM vs JRE vs JDK</vt:lpstr>
      <vt:lpstr>Java Platform Editions</vt:lpstr>
      <vt:lpstr>Java Evolution</vt:lpstr>
      <vt:lpstr>How it works?</vt:lpstr>
      <vt:lpstr>Java pros</vt:lpstr>
      <vt:lpstr>PowerPoint Presentation</vt:lpstr>
      <vt:lpstr>Hello World</vt:lpstr>
      <vt:lpstr>Program</vt:lpstr>
      <vt:lpstr>Java Syntax</vt:lpstr>
      <vt:lpstr>Code convention</vt:lpstr>
      <vt:lpstr>Variables</vt:lpstr>
      <vt:lpstr>Primitive types</vt:lpstr>
      <vt:lpstr>Operators</vt:lpstr>
      <vt:lpstr>Keywords</vt:lpstr>
      <vt:lpstr>What will be printed?</vt:lpstr>
      <vt:lpstr>Object</vt:lpstr>
      <vt:lpstr>What will be printed?</vt:lpstr>
      <vt:lpstr>Null is not a Zero</vt:lpstr>
      <vt:lpstr>Arrays</vt:lpstr>
      <vt:lpstr>Conditional operator if else</vt:lpstr>
      <vt:lpstr>Conditional operator switch</vt:lpstr>
      <vt:lpstr>Loop while “do”</vt:lpstr>
      <vt:lpstr>Loop while “do”</vt:lpstr>
      <vt:lpstr>Conditional loop for</vt:lpstr>
      <vt:lpstr>Branching statement break</vt:lpstr>
      <vt:lpstr>Branching statement continue</vt:lpstr>
      <vt:lpstr>Branching statement return</vt:lpstr>
      <vt:lpstr>Packages</vt:lpstr>
      <vt:lpstr>Imports</vt:lpstr>
      <vt:lpstr>Garbage Collector</vt:lpstr>
      <vt:lpstr>Control Version System (CVS)</vt:lpstr>
      <vt:lpstr>Cloud repository</vt:lpstr>
      <vt:lpstr>Debugging</vt:lpstr>
      <vt:lpstr>Literature</vt:lpstr>
      <vt:lpstr>Homework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</dc:title>
  <cp:lastModifiedBy>Yaroslav Brahinets</cp:lastModifiedBy>
  <cp:revision>211</cp:revision>
  <dcterms:modified xsi:type="dcterms:W3CDTF">2019-10-01T20:24:22Z</dcterms:modified>
</cp:coreProperties>
</file>